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hyperlink" Target="https://www.e-sfera.hr/dodatni-digitalni-sadrzaji/d193b381-38dd-4b3a-bde4-96958b864f2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077000" y="12464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6" name="Google Shape;236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7" name="Google Shape;23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2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0" name="Google Shape;240;p22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1" name="Google Shape;241;p22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2" name="Google Shape;242;p22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4046149" y="114589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43" name="Google Shape;243;p22"/>
          <p:cNvSpPr txBox="1"/>
          <p:nvPr/>
        </p:nvSpPr>
        <p:spPr>
          <a:xfrm>
            <a:off x="8200662" y="2099422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44" name="Google Shape;244;p22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4063046" y="2697961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5" name="Google Shape;245;p22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7741050" y="2711909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2"/>
          <p:cNvSpPr txBox="1"/>
          <p:nvPr/>
        </p:nvSpPr>
        <p:spPr>
          <a:xfrm>
            <a:off x="1844680" y="1185376"/>
            <a:ext cx="12932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Spoji vidske parnjake.</a:t>
            </a:r>
            <a:endParaRPr/>
          </a:p>
        </p:txBody>
      </p:sp>
      <p:sp>
        <p:nvSpPr>
          <p:cNvPr id="247" name="Google Shape;247;p22"/>
          <p:cNvSpPr txBox="1"/>
          <p:nvPr/>
        </p:nvSpPr>
        <p:spPr>
          <a:xfrm>
            <a:off x="1850308" y="2647820"/>
            <a:ext cx="162182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zvučni zapis i utvrdi svoje znanje o glagolskom vidu.</a:t>
            </a:r>
            <a:endParaRPr/>
          </a:p>
        </p:txBody>
      </p:sp>
      <p:sp>
        <p:nvSpPr>
          <p:cNvPr id="248" name="Google Shape;248;p22"/>
          <p:cNvSpPr txBox="1"/>
          <p:nvPr/>
        </p:nvSpPr>
        <p:spPr>
          <a:xfrm>
            <a:off x="1844680" y="4027139"/>
            <a:ext cx="15587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glagolski vid rješavajući križaljku.</a:t>
            </a:r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5308411" y="1145898"/>
            <a:ext cx="135876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nastavne listiće i ponovi svoje znanje.</a:t>
            </a:r>
            <a:endParaRPr/>
          </a:p>
        </p:txBody>
      </p:sp>
      <p:sp>
        <p:nvSpPr>
          <p:cNvPr id="250" name="Google Shape;250;p22"/>
          <p:cNvSpPr txBox="1"/>
          <p:nvPr/>
        </p:nvSpPr>
        <p:spPr>
          <a:xfrm>
            <a:off x="5308411" y="2704893"/>
            <a:ext cx="14006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 poznavanje glagolskog vida izlaznim karticom.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063646" y="1344760"/>
            <a:ext cx="354102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Glagoli po vidu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761345" y="1069928"/>
            <a:ext cx="4120542" cy="406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2873" y="2010278"/>
            <a:ext cx="2187771" cy="224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228025" y="1347902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l="1147" t="1342" r="1301" b="770"/>
          <a:stretch/>
        </p:blipFill>
        <p:spPr>
          <a:xfrm rot="-202073">
            <a:off x="1024151" y="439291"/>
            <a:ext cx="4112309" cy="554581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7546183" y="2205111"/>
            <a:ext cx="311457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su obilježja glagola? Što je sprezanje ili konjugacija? Koliko je glagolskih osoba?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024079" y="830646"/>
            <a:ext cx="4543549" cy="448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340873" y="1012117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 t="4040"/>
          <a:stretch/>
        </p:blipFill>
        <p:spPr>
          <a:xfrm>
            <a:off x="1772888" y="1063125"/>
            <a:ext cx="4323113" cy="1896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40242" y="3532811"/>
            <a:ext cx="3276313" cy="21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7905284" y="2075001"/>
            <a:ext cx="312641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čemu se razlikuju sljedeći glagoli: trčati – dotrčati, čitati – pročitati?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Obrati pozornost na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trajanje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radnje.</a:t>
            </a:r>
            <a:endParaRPr sz="2400" dirty="0"/>
          </a:p>
        </p:txBody>
      </p:sp>
      <p:sp>
        <p:nvSpPr>
          <p:cNvPr id="124" name="Google Shape;124;p16"/>
          <p:cNvSpPr txBox="1"/>
          <p:nvPr/>
        </p:nvSpPr>
        <p:spPr>
          <a:xfrm>
            <a:off x="767539" y="1574226"/>
            <a:ext cx="12727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trčati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4968562" y="1613507"/>
            <a:ext cx="21351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hr-H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trčati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1272005" y="3921010"/>
            <a:ext cx="12727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čitati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5247273" y="3922716"/>
            <a:ext cx="17892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</a:t>
            </a:r>
            <a:r>
              <a:rPr lang="hr-H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čitati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932971" y="1400389"/>
            <a:ext cx="4113161" cy="406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4600" y="4789152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9080635" y="1252357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7641771" y="2468880"/>
            <a:ext cx="248194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9002151" y="2135140"/>
            <a:ext cx="20396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GLAGOLSKI VID</a:t>
            </a:r>
            <a:endParaRPr sz="2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1122194" y="584502"/>
            <a:ext cx="636539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rečenice. Koliko može trajati radnja glagola trčati, misliti? Koliko traje radnja glagola dotrčati, smisliti?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215698" y="1713296"/>
            <a:ext cx="802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Iva </a:t>
            </a:r>
            <a:r>
              <a:rPr lang="hr-HR" sz="2400" b="1" dirty="0">
                <a:solidFill>
                  <a:srgbClr val="D60093"/>
                </a:solidFill>
                <a:latin typeface="Calibri"/>
                <a:ea typeface="Calibri"/>
                <a:cs typeface="Calibri"/>
                <a:sym typeface="Calibri"/>
              </a:rPr>
              <a:t>trči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prema cilju.                           </a:t>
            </a:r>
            <a:r>
              <a:rPr lang="hr-HR" sz="2400" dirty="0">
                <a:solidFill>
                  <a:srgbClr val="D6009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D60093"/>
                </a:solidFill>
                <a:latin typeface="Calibri"/>
                <a:ea typeface="Calibri"/>
                <a:cs typeface="Calibri"/>
                <a:sym typeface="Calibri"/>
              </a:rPr>
              <a:t>Dotrčala je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cilj prva.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Ona </a:t>
            </a:r>
            <a:r>
              <a:rPr lang="hr-HR" sz="2400" b="1" dirty="0">
                <a:solidFill>
                  <a:srgbClr val="D60093"/>
                </a:solidFill>
                <a:latin typeface="Calibri"/>
                <a:ea typeface="Calibri"/>
                <a:cs typeface="Calibri"/>
                <a:sym typeface="Calibri"/>
              </a:rPr>
              <a:t>misli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projektnom zadatku.    </a:t>
            </a:r>
            <a:r>
              <a:rPr lang="hr-HR" sz="2400" b="1" dirty="0">
                <a:solidFill>
                  <a:srgbClr val="D60093"/>
                </a:solidFill>
                <a:latin typeface="Calibri"/>
                <a:ea typeface="Calibri"/>
                <a:cs typeface="Calibri"/>
                <a:sym typeface="Calibri"/>
              </a:rPr>
              <a:t>Smislila je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 pojedinosti. </a:t>
            </a:r>
            <a:endParaRPr sz="2400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415964" y="4517416"/>
            <a:ext cx="37174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radnja traje, nije završila</a:t>
            </a:r>
            <a:endParaRPr sz="2400" dirty="0"/>
          </a:p>
        </p:txBody>
      </p:sp>
      <p:sp>
        <p:nvSpPr>
          <p:cNvPr id="143" name="Google Shape;143;p17"/>
          <p:cNvSpPr txBox="1"/>
          <p:nvPr/>
        </p:nvSpPr>
        <p:spPr>
          <a:xfrm>
            <a:off x="4634979" y="4526765"/>
            <a:ext cx="26517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radnja je završila</a:t>
            </a:r>
            <a:endParaRPr sz="2400" dirty="0"/>
          </a:p>
        </p:txBody>
      </p:sp>
      <p:sp>
        <p:nvSpPr>
          <p:cNvPr id="144" name="Google Shape;144;p17"/>
          <p:cNvSpPr txBox="1"/>
          <p:nvPr/>
        </p:nvSpPr>
        <p:spPr>
          <a:xfrm>
            <a:off x="8696095" y="2817429"/>
            <a:ext cx="306817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Glagolski vid jest obilježje glagola kojom se može izreći nesvršenost ili svršenost radnje.</a:t>
            </a:r>
            <a:endParaRPr sz="2400" dirty="0"/>
          </a:p>
        </p:txBody>
      </p:sp>
      <p:pic>
        <p:nvPicPr>
          <p:cNvPr id="145" name="Google Shape;145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86613">
            <a:off x="792111" y="3372213"/>
            <a:ext cx="1445702" cy="73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77646">
            <a:off x="5104089" y="3723088"/>
            <a:ext cx="1445702" cy="738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546" y="2608247"/>
            <a:ext cx="6653734" cy="341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6951361" y="660001"/>
            <a:ext cx="5096606" cy="50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56547" y="4797189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8814158" y="535831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8161081" y="1427488"/>
            <a:ext cx="27999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GLAGOLI PO VIDU – nesvršeni i svršeni</a:t>
            </a:r>
            <a:endParaRPr sz="2400"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1184367" y="862635"/>
            <a:ext cx="4911634" cy="71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2046815" y="452236"/>
            <a:ext cx="60159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Glagoli po vidu mogu biti nesvršeni i svršeni. Kako ih razlikovati?</a:t>
            </a:r>
            <a:endParaRPr sz="2400" dirty="0"/>
          </a:p>
        </p:txBody>
      </p:sp>
      <p:sp>
        <p:nvSpPr>
          <p:cNvPr id="161" name="Google Shape;161;p18"/>
          <p:cNvSpPr txBox="1"/>
          <p:nvPr/>
        </p:nvSpPr>
        <p:spPr>
          <a:xfrm>
            <a:off x="306497" y="1404216"/>
            <a:ext cx="33153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Borna i Iva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kuhaju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ručak.</a:t>
            </a:r>
            <a:endParaRPr sz="2400" dirty="0"/>
          </a:p>
        </p:txBody>
      </p:sp>
      <p:sp>
        <p:nvSpPr>
          <p:cNvPr id="162" name="Google Shape;162;p18"/>
          <p:cNvSpPr txBox="1"/>
          <p:nvPr/>
        </p:nvSpPr>
        <p:spPr>
          <a:xfrm>
            <a:off x="3878014" y="1427488"/>
            <a:ext cx="33985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Skuhali su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izvrstan ručak.</a:t>
            </a:r>
            <a:endParaRPr sz="2400" dirty="0"/>
          </a:p>
        </p:txBody>
      </p:sp>
      <p:sp>
        <p:nvSpPr>
          <p:cNvPr id="163" name="Google Shape;163;p18"/>
          <p:cNvSpPr txBox="1"/>
          <p:nvPr/>
        </p:nvSpPr>
        <p:spPr>
          <a:xfrm>
            <a:off x="138546" y="2077647"/>
            <a:ext cx="33707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sada radiš?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Kuham.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3707085" y="2123814"/>
            <a:ext cx="30744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skuham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doći ću.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7546315" y="2167213"/>
            <a:ext cx="405098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Nesvršenim glagolima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izriče se nesvršena radnja odnosno radnja koja još traje i nije završena.</a:t>
            </a:r>
            <a:endParaRPr sz="2400" dirty="0"/>
          </a:p>
        </p:txBody>
      </p:sp>
      <p:sp>
        <p:nvSpPr>
          <p:cNvPr id="166" name="Google Shape;166;p18"/>
          <p:cNvSpPr txBox="1"/>
          <p:nvPr/>
        </p:nvSpPr>
        <p:spPr>
          <a:xfrm>
            <a:off x="7824415" y="3574719"/>
            <a:ext cx="36561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Svršenim glagolima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izriče se svršena radnja odnosno radnja koja je završena.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455814" y="1425996"/>
            <a:ext cx="4226415" cy="417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4" name="Google Shape;17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5704" y="4847825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/>
        </p:nvSpPr>
        <p:spPr>
          <a:xfrm>
            <a:off x="8634709" y="1585511"/>
            <a:ext cx="2614983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177" name="Google Shape;177;p19"/>
          <p:cNvSpPr txBox="1"/>
          <p:nvPr/>
        </p:nvSpPr>
        <p:spPr>
          <a:xfrm>
            <a:off x="8619138" y="2457556"/>
            <a:ext cx="32180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VIDSKI PARNJACI</a:t>
            </a:r>
            <a:endParaRPr sz="2400" dirty="0"/>
          </a:p>
        </p:txBody>
      </p:sp>
      <p:sp>
        <p:nvSpPr>
          <p:cNvPr id="178" name="Google Shape;178;p19"/>
          <p:cNvSpPr txBox="1"/>
          <p:nvPr/>
        </p:nvSpPr>
        <p:spPr>
          <a:xfrm>
            <a:off x="1960288" y="541403"/>
            <a:ext cx="638014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su vidski parnjaci? Po čemu se razlikuju? Kako od nesvršenih glagola nastaju svršeni i obratno?</a:t>
            </a:r>
            <a:endParaRPr sz="2400" dirty="0"/>
          </a:p>
        </p:txBody>
      </p:sp>
      <p:sp>
        <p:nvSpPr>
          <p:cNvPr id="179" name="Google Shape;179;p19"/>
          <p:cNvSpPr txBox="1"/>
          <p:nvPr/>
        </p:nvSpPr>
        <p:spPr>
          <a:xfrm>
            <a:off x="400669" y="2055701"/>
            <a:ext cx="69796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Prijatelj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 čitao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knjigu i krajem ljeta ju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 pročitao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</p:txBody>
      </p:sp>
      <p:sp>
        <p:nvSpPr>
          <p:cNvPr id="180" name="Google Shape;180;p19"/>
          <p:cNvSpPr txBox="1"/>
          <p:nvPr/>
        </p:nvSpPr>
        <p:spPr>
          <a:xfrm>
            <a:off x="966494" y="2686706"/>
            <a:ext cx="25909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čitati -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čitati</a:t>
            </a:r>
            <a:endParaRPr sz="2400" dirty="0"/>
          </a:p>
        </p:txBody>
      </p:sp>
      <p:sp>
        <p:nvSpPr>
          <p:cNvPr id="181" name="Google Shape;181;p19"/>
          <p:cNvSpPr txBox="1"/>
          <p:nvPr/>
        </p:nvSpPr>
        <p:spPr>
          <a:xfrm>
            <a:off x="249382" y="3929160"/>
            <a:ext cx="67599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Nemoj tako lagano </a:t>
            </a: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bacati</a:t>
            </a:r>
            <a:r>
              <a:rPr lang="hr-H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loptu, </a:t>
            </a: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baci</a:t>
            </a:r>
            <a:r>
              <a:rPr lang="hr-H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 brzo.</a:t>
            </a:r>
            <a:endParaRPr sz="2800" dirty="0"/>
          </a:p>
        </p:txBody>
      </p:sp>
      <p:sp>
        <p:nvSpPr>
          <p:cNvPr id="182" name="Google Shape;182;p19"/>
          <p:cNvSpPr txBox="1"/>
          <p:nvPr/>
        </p:nvSpPr>
        <p:spPr>
          <a:xfrm>
            <a:off x="987406" y="4611594"/>
            <a:ext cx="23908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bac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 - bac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endParaRPr sz="2400" dirty="0"/>
          </a:p>
        </p:txBody>
      </p:sp>
      <p:sp>
        <p:nvSpPr>
          <p:cNvPr id="183" name="Google Shape;183;p19"/>
          <p:cNvSpPr txBox="1"/>
          <p:nvPr/>
        </p:nvSpPr>
        <p:spPr>
          <a:xfrm>
            <a:off x="7993029" y="2962179"/>
            <a:ext cx="341388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Vidski su parnjaci dva glagola istoga značenja od kojih je jedan svršen, a drugi nesvršen.</a:t>
            </a:r>
            <a:endParaRPr sz="2400" dirty="0"/>
          </a:p>
        </p:txBody>
      </p:sp>
      <p:sp>
        <p:nvSpPr>
          <p:cNvPr id="184" name="Google Shape;184;p19"/>
          <p:cNvSpPr txBox="1"/>
          <p:nvPr/>
        </p:nvSpPr>
        <p:spPr>
          <a:xfrm>
            <a:off x="3202023" y="3198360"/>
            <a:ext cx="33601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dodavanje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predmetka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3144807" y="5342838"/>
            <a:ext cx="30077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promjena osnove</a:t>
            </a:r>
            <a:endParaRPr sz="2400" dirty="0"/>
          </a:p>
        </p:txBody>
      </p:sp>
      <p:pic>
        <p:nvPicPr>
          <p:cNvPr id="186" name="Google Shape;186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1339335">
            <a:off x="1914864" y="3060532"/>
            <a:ext cx="1158221" cy="81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3802" y="5063944"/>
            <a:ext cx="1158221" cy="819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784170" y="1238358"/>
            <a:ext cx="4836454" cy="477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4" name="Google Shape;194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5" name="Google Shape;19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28625" y="3818103"/>
            <a:ext cx="2524155" cy="262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 txBox="1"/>
          <p:nvPr/>
        </p:nvSpPr>
        <p:spPr>
          <a:xfrm>
            <a:off x="7492335" y="1618637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 dirty="0"/>
          </a:p>
        </p:txBody>
      </p:sp>
      <p:sp>
        <p:nvSpPr>
          <p:cNvPr id="198" name="Google Shape;198;p20"/>
          <p:cNvSpPr txBox="1"/>
          <p:nvPr/>
        </p:nvSpPr>
        <p:spPr>
          <a:xfrm>
            <a:off x="1071900" y="704722"/>
            <a:ext cx="78781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vidske parnjake. Do kojih je glasovnih promjena u riječi došlo s obzirom na odraz glasa jat (ĕ)?</a:t>
            </a:r>
            <a:r>
              <a:rPr lang="hr-H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99" name="Google Shape;199;p20"/>
          <p:cNvSpPr txBox="1"/>
          <p:nvPr/>
        </p:nvSpPr>
        <p:spPr>
          <a:xfrm>
            <a:off x="7603234" y="2290376"/>
            <a:ext cx="30152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GLAGOLI S ODRAZOM GLASA JAT (ĕ)</a:t>
            </a:r>
            <a:endParaRPr sz="2400" dirty="0"/>
          </a:p>
        </p:txBody>
      </p:sp>
      <p:sp>
        <p:nvSpPr>
          <p:cNvPr id="200" name="Google Shape;200;p20"/>
          <p:cNvSpPr txBox="1"/>
          <p:nvPr/>
        </p:nvSpPr>
        <p:spPr>
          <a:xfrm>
            <a:off x="1071901" y="2114488"/>
            <a:ext cx="3563725" cy="335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njivati – oc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niti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prel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tati – prelet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cati – ot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ći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šavati – r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šiti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razum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vati – razum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gati –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ći</a:t>
            </a:r>
            <a:endParaRPr sz="2400" dirty="0"/>
          </a:p>
        </p:txBody>
      </p:sp>
      <p:sp>
        <p:nvSpPr>
          <p:cNvPr id="201" name="Google Shape;201;p20"/>
          <p:cNvSpPr txBox="1"/>
          <p:nvPr/>
        </p:nvSpPr>
        <p:spPr>
          <a:xfrm>
            <a:off x="7748075" y="3085226"/>
            <a:ext cx="339701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promjeni glagolskog vida može se promijeniti i duljina sloga: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može produljiti (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 → </a:t>
            </a:r>
            <a:r>
              <a:rPr lang="hr-HR" sz="24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ili skratiti (</a:t>
            </a:r>
            <a:r>
              <a:rPr lang="hr-HR" sz="24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ije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→ je, e, 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647888" y="1144338"/>
            <a:ext cx="4534256" cy="4545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2491" y="137170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6809" y="449113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 txBox="1"/>
          <p:nvPr/>
        </p:nvSpPr>
        <p:spPr>
          <a:xfrm>
            <a:off x="8513601" y="1755245"/>
            <a:ext cx="2802830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8689075" y="2401345"/>
            <a:ext cx="28346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Dopuni rečenice vidskim parnjacima podcrtanih glagola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13" name="Google Shape;213;p21"/>
          <p:cNvSpPr txBox="1"/>
          <p:nvPr/>
        </p:nvSpPr>
        <p:spPr>
          <a:xfrm>
            <a:off x="679268" y="1075697"/>
            <a:ext cx="78343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Dječaci 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igrali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nogomet 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_____________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sve utakmice.</a:t>
            </a:r>
            <a:endParaRPr sz="2400" dirty="0"/>
          </a:p>
        </p:txBody>
      </p:sp>
      <p:sp>
        <p:nvSpPr>
          <p:cNvPr id="214" name="Google Shape;214;p21"/>
          <p:cNvSpPr txBox="1"/>
          <p:nvPr/>
        </p:nvSpPr>
        <p:spPr>
          <a:xfrm>
            <a:off x="679268" y="1896336"/>
            <a:ext cx="61656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Ivan 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_____________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ploču te ju lijepo 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obrisao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15" name="Google Shape;215;p21"/>
          <p:cNvSpPr txBox="1"/>
          <p:nvPr/>
        </p:nvSpPr>
        <p:spPr>
          <a:xfrm>
            <a:off x="731518" y="2716975"/>
            <a:ext cx="7317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Dugo 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 rješavali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zadatak i napokon ga </a:t>
            </a:r>
            <a:r>
              <a:rPr lang="hr-HR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_________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16" name="Google Shape;216;p21"/>
          <p:cNvSpPr txBox="1"/>
          <p:nvPr/>
        </p:nvSpPr>
        <p:spPr>
          <a:xfrm>
            <a:off x="731519" y="3466945"/>
            <a:ext cx="70400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 volimo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nije lako 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pobijediti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17" name="Google Shape;217;p21"/>
          <p:cNvSpPr txBox="1"/>
          <p:nvPr/>
        </p:nvSpPr>
        <p:spPr>
          <a:xfrm>
            <a:off x="8647758" y="3749642"/>
            <a:ext cx="31646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Precrtaj uljeza i objasni svoj izbor.</a:t>
            </a:r>
            <a:endParaRPr sz="2400" dirty="0"/>
          </a:p>
        </p:txBody>
      </p:sp>
      <p:sp>
        <p:nvSpPr>
          <p:cNvPr id="218" name="Google Shape;218;p21"/>
          <p:cNvSpPr txBox="1"/>
          <p:nvPr/>
        </p:nvSpPr>
        <p:spPr>
          <a:xfrm>
            <a:off x="836023" y="4919454"/>
            <a:ext cx="4458507" cy="74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1031648" y="4476693"/>
            <a:ext cx="87257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ocijeniti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oteći, razumijevati,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pomoći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r-HR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hr-HR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________________________</a:t>
            </a:r>
            <a:endParaRPr sz="2400" dirty="0"/>
          </a:p>
        </p:txBody>
      </p:sp>
      <p:sp>
        <p:nvSpPr>
          <p:cNvPr id="220" name="Google Shape;220;p21"/>
          <p:cNvSpPr txBox="1"/>
          <p:nvPr/>
        </p:nvSpPr>
        <p:spPr>
          <a:xfrm>
            <a:off x="4504391" y="975362"/>
            <a:ext cx="15536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odigrali</a:t>
            </a:r>
            <a:endParaRPr sz="2400" dirty="0"/>
          </a:p>
        </p:txBody>
      </p:sp>
      <p:sp>
        <p:nvSpPr>
          <p:cNvPr id="221" name="Google Shape;221;p21"/>
          <p:cNvSpPr txBox="1"/>
          <p:nvPr/>
        </p:nvSpPr>
        <p:spPr>
          <a:xfrm>
            <a:off x="1591202" y="1828978"/>
            <a:ext cx="15536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brisao</a:t>
            </a:r>
            <a:endParaRPr sz="2400" dirty="0"/>
          </a:p>
        </p:txBody>
      </p:sp>
      <p:sp>
        <p:nvSpPr>
          <p:cNvPr id="222" name="Google Shape;222;p21"/>
          <p:cNvSpPr txBox="1"/>
          <p:nvPr/>
        </p:nvSpPr>
        <p:spPr>
          <a:xfrm>
            <a:off x="6164742" y="2601023"/>
            <a:ext cx="15536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riješili</a:t>
            </a:r>
            <a:endParaRPr sz="2400" dirty="0"/>
          </a:p>
        </p:txBody>
      </p:sp>
      <p:sp>
        <p:nvSpPr>
          <p:cNvPr id="223" name="Google Shape;223;p21"/>
          <p:cNvSpPr txBox="1"/>
          <p:nvPr/>
        </p:nvSpPr>
        <p:spPr>
          <a:xfrm>
            <a:off x="2208497" y="3395198"/>
            <a:ext cx="19478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pobjeđivati</a:t>
            </a:r>
            <a:endParaRPr sz="2400" dirty="0"/>
          </a:p>
        </p:txBody>
      </p:sp>
      <p:cxnSp>
        <p:nvCxnSpPr>
          <p:cNvPr id="224" name="Google Shape;224;p21"/>
          <p:cNvCxnSpPr/>
          <p:nvPr/>
        </p:nvCxnSpPr>
        <p:spPr>
          <a:xfrm>
            <a:off x="3351577" y="4757392"/>
            <a:ext cx="1622205" cy="8572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" name="Google Shape;225;p21"/>
          <p:cNvSpPr txBox="1"/>
          <p:nvPr/>
        </p:nvSpPr>
        <p:spPr>
          <a:xfrm>
            <a:off x="1031648" y="5057787"/>
            <a:ext cx="43303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 je jedini nesvršeni glagol.</a:t>
            </a:r>
            <a:endParaRPr sz="2400" dirty="0"/>
          </a:p>
        </p:txBody>
      </p:sp>
      <p:pic>
        <p:nvPicPr>
          <p:cNvPr id="226" name="Google Shape;226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606" y="961383"/>
            <a:ext cx="7924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08075" y="2590699"/>
            <a:ext cx="626641" cy="82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606" y="4197893"/>
            <a:ext cx="914400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08075" y="3760717"/>
            <a:ext cx="650036" cy="75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450</Words>
  <Application>Microsoft Office PowerPoint</Application>
  <PresentationFormat>Široki zaslon</PresentationFormat>
  <Paragraphs>68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3</cp:revision>
  <dcterms:modified xsi:type="dcterms:W3CDTF">2020-09-13T19:25:30Z</dcterms:modified>
</cp:coreProperties>
</file>